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1" r:id="rId6"/>
    <p:sldId id="263" r:id="rId7"/>
    <p:sldId id="258" r:id="rId8"/>
    <p:sldId id="264" r:id="rId9"/>
    <p:sldId id="265" r:id="rId10"/>
    <p:sldId id="266" r:id="rId11"/>
    <p:sldId id="25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A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9"/>
  </p:normalViewPr>
  <p:slideViewPr>
    <p:cSldViewPr snapToGrid="0" snapToObjects="1">
      <p:cViewPr>
        <p:scale>
          <a:sx n="110" d="100"/>
          <a:sy n="110" d="100"/>
        </p:scale>
        <p:origin x="48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51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16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25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83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127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69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29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700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777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84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02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5A1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35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w3schools.com/cssref/css3_pr_animation-keyframes.asp" TargetMode="External"/><Relationship Id="rId3" Type="http://schemas.openxmlformats.org/officeDocument/2006/relationships/hyperlink" Target="https://www.vecteezy.com/vector-art/175348-marsh-illustration-vector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710116" y="495697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FROG FLY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601862" y="1448134"/>
            <a:ext cx="4000381" cy="103641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By: Justin Little, Kahron Jacques-Sorrell, &amp; Nick Jones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4663" y="1739900"/>
            <a:ext cx="2234851" cy="21773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740" y="1965722"/>
            <a:ext cx="803548" cy="63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61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FFFF"/>
                </a:solidFill>
              </a:rPr>
              <a:t>Keyframes</a:t>
            </a:r>
            <a:r>
              <a:rPr lang="en-US" dirty="0" smtClean="0">
                <a:solidFill>
                  <a:srgbClr val="FFFFFF"/>
                </a:solidFill>
              </a:rPr>
              <a:t> (cont’d)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6056" y="1171197"/>
            <a:ext cx="45411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lick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This </a:t>
            </a:r>
            <a:r>
              <a:rPr lang="en-US" sz="2000" dirty="0" err="1" smtClean="0">
                <a:solidFill>
                  <a:schemeClr val="bg1"/>
                </a:solidFill>
              </a:rPr>
              <a:t>keyframe</a:t>
            </a:r>
            <a:r>
              <a:rPr lang="en-US" sz="2000" dirty="0" smtClean="0">
                <a:solidFill>
                  <a:schemeClr val="bg1"/>
                </a:solidFill>
              </a:rPr>
              <a:t> directs </a:t>
            </a:r>
            <a:r>
              <a:rPr lang="en-US" sz="2000" dirty="0">
                <a:solidFill>
                  <a:schemeClr val="bg1"/>
                </a:solidFill>
              </a:rPr>
              <a:t>the animation for </a:t>
            </a:r>
            <a:r>
              <a:rPr lang="en-US" sz="2000" dirty="0" smtClean="0">
                <a:solidFill>
                  <a:schemeClr val="bg1"/>
                </a:solidFill>
              </a:rPr>
              <a:t>the "tongue</a:t>
            </a:r>
            <a:r>
              <a:rPr lang="en-US" sz="2000" dirty="0">
                <a:solidFill>
                  <a:schemeClr val="bg1"/>
                </a:solidFill>
              </a:rPr>
              <a:t>" image to move with the frog &amp; appear at the time the frog meets the </a:t>
            </a:r>
            <a:r>
              <a:rPr lang="en-US" sz="2000" dirty="0" smtClean="0">
                <a:solidFill>
                  <a:schemeClr val="bg1"/>
                </a:solidFill>
              </a:rPr>
              <a:t>fly.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The </a:t>
            </a:r>
            <a:r>
              <a:rPr lang="en-US" sz="2000" dirty="0">
                <a:solidFill>
                  <a:schemeClr val="bg1"/>
                </a:solidFill>
              </a:rPr>
              <a:t>opacity is set to 0 to begin with, and is adjusted to 100 at 0.1s before </a:t>
            </a:r>
            <a:r>
              <a:rPr lang="en-US" sz="2000" dirty="0" smtClean="0">
                <a:solidFill>
                  <a:schemeClr val="bg1"/>
                </a:solidFill>
              </a:rPr>
              <a:t>and disappear </a:t>
            </a:r>
            <a:r>
              <a:rPr lang="en-US" sz="2000" dirty="0">
                <a:solidFill>
                  <a:schemeClr val="bg1"/>
                </a:solidFill>
              </a:rPr>
              <a:t>0.1s after the frog reaches the </a:t>
            </a:r>
            <a:r>
              <a:rPr lang="en-US" sz="2000" dirty="0" smtClean="0">
                <a:solidFill>
                  <a:schemeClr val="bg1"/>
                </a:solidFill>
              </a:rPr>
              <a:t>fly.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The </a:t>
            </a:r>
            <a:r>
              <a:rPr lang="en-US" sz="2000" dirty="0">
                <a:solidFill>
                  <a:schemeClr val="bg1"/>
                </a:solidFill>
              </a:rPr>
              <a:t>positioning (Ex. "bottom: 460px") is adjusted </a:t>
            </a:r>
            <a:r>
              <a:rPr lang="en-US" sz="2000" dirty="0" smtClean="0">
                <a:solidFill>
                  <a:schemeClr val="bg1"/>
                </a:solidFill>
              </a:rPr>
              <a:t>the same as </a:t>
            </a:r>
            <a:r>
              <a:rPr lang="en-US" sz="2000" dirty="0">
                <a:solidFill>
                  <a:schemeClr val="bg1"/>
                </a:solidFill>
              </a:rPr>
              <a:t>the </a:t>
            </a:r>
            <a:r>
              <a:rPr lang="en-US" sz="2000" dirty="0" err="1">
                <a:solidFill>
                  <a:schemeClr val="bg1"/>
                </a:solidFill>
              </a:rPr>
              <a:t>keyframe</a:t>
            </a:r>
            <a:r>
              <a:rPr lang="en-US" sz="2000" dirty="0">
                <a:solidFill>
                  <a:schemeClr val="bg1"/>
                </a:solidFill>
              </a:rPr>
              <a:t> "</a:t>
            </a:r>
            <a:r>
              <a:rPr lang="en-US" sz="2000" dirty="0" err="1" smtClean="0">
                <a:solidFill>
                  <a:schemeClr val="bg1"/>
                </a:solidFill>
              </a:rPr>
              <a:t>moveFrog</a:t>
            </a:r>
            <a:r>
              <a:rPr lang="en-US" sz="2000" dirty="0" smtClean="0">
                <a:solidFill>
                  <a:schemeClr val="bg1"/>
                </a:solidFill>
              </a:rPr>
              <a:t>” so </a:t>
            </a:r>
            <a:r>
              <a:rPr lang="en-US" sz="2000" dirty="0">
                <a:solidFill>
                  <a:schemeClr val="bg1"/>
                </a:solidFill>
              </a:rPr>
              <a:t>that the "tongue" image follows the normal "frog" image</a:t>
            </a:r>
            <a:r>
              <a:rPr lang="en-US" sz="2000" dirty="0" smtClean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816" y="1171197"/>
            <a:ext cx="2884025" cy="560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36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Resources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1408260"/>
            <a:ext cx="7407797" cy="3013269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CSS </a:t>
            </a:r>
            <a:r>
              <a:rPr lang="en-US" dirty="0" err="1" smtClean="0">
                <a:solidFill>
                  <a:schemeClr val="bg1"/>
                </a:solidFill>
              </a:rPr>
              <a:t>Keyframes</a:t>
            </a:r>
            <a:r>
              <a:rPr lang="en-US" dirty="0" smtClean="0">
                <a:solidFill>
                  <a:schemeClr val="bg1"/>
                </a:solidFill>
              </a:rPr>
              <a:t> (W3 Schools)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/>
              </a:rPr>
              <a:t>https://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www.w3schools.com/cssref/css3_pr_animation-keyframes.asp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Background Image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bg1"/>
                </a:solidFill>
                <a:hlinkClick r:id="rId3"/>
              </a:rPr>
              <a:t>www.vecteezy.com/vector-art/175348-marsh-illustration-vector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68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The Concept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334719" cy="4525963"/>
          </a:xfrm>
        </p:spPr>
        <p:txBody>
          <a:bodyPr/>
          <a:lstStyle/>
          <a:p>
            <a:r>
              <a:rPr lang="en-US" sz="1800" dirty="0" smtClean="0">
                <a:solidFill>
                  <a:srgbClr val="FFFFFF"/>
                </a:solidFill>
              </a:rPr>
              <a:t>The concept of the </a:t>
            </a:r>
            <a:r>
              <a:rPr lang="en-US" sz="1800" i="1" dirty="0" err="1" smtClean="0">
                <a:solidFill>
                  <a:srgbClr val="FFFFFF"/>
                </a:solidFill>
              </a:rPr>
              <a:t>FrogFly</a:t>
            </a:r>
            <a:r>
              <a:rPr lang="en-US" sz="1800" i="1" dirty="0" smtClean="0">
                <a:solidFill>
                  <a:srgbClr val="FFFFFF"/>
                </a:solidFill>
              </a:rPr>
              <a:t> </a:t>
            </a:r>
            <a:r>
              <a:rPr lang="en-US" sz="1800" dirty="0" smtClean="0">
                <a:solidFill>
                  <a:srgbClr val="FFFFFF"/>
                </a:solidFill>
              </a:rPr>
              <a:t>animation is to have an animated frog eat the flies that crosses it’s threshold. 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sz="1800" dirty="0" smtClean="0">
                <a:solidFill>
                  <a:srgbClr val="FFFFFF"/>
                </a:solidFill>
              </a:rPr>
              <a:t>For this we would need two active objects </a:t>
            </a:r>
            <a:r>
              <a:rPr lang="mr-IN" sz="1800" dirty="0" smtClean="0">
                <a:solidFill>
                  <a:srgbClr val="FFFFFF"/>
                </a:solidFill>
              </a:rPr>
              <a:t>–</a:t>
            </a:r>
            <a:r>
              <a:rPr lang="en-US" sz="1800" dirty="0" smtClean="0">
                <a:solidFill>
                  <a:srgbClr val="FFFFFF"/>
                </a:solidFill>
              </a:rPr>
              <a:t> the frog and the fly.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450" y="1864272"/>
            <a:ext cx="3289300" cy="2463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717" y="3729227"/>
            <a:ext cx="2857500" cy="28575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359740" y="1600199"/>
            <a:ext cx="4334719" cy="4986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>
              <a:solidFill>
                <a:srgbClr val="FFFFFF"/>
              </a:solidFill>
            </a:endParaRPr>
          </a:p>
          <a:p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 smtClean="0">
              <a:solidFill>
                <a:srgbClr val="FFFFFF"/>
              </a:solidFill>
            </a:endParaRPr>
          </a:p>
          <a:p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 smtClean="0">
              <a:solidFill>
                <a:srgbClr val="FFFFFF"/>
              </a:solidFill>
            </a:endParaRPr>
          </a:p>
          <a:p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 smtClean="0">
              <a:solidFill>
                <a:srgbClr val="FFFFFF"/>
              </a:solidFill>
            </a:endParaRPr>
          </a:p>
          <a:p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 smtClean="0">
              <a:solidFill>
                <a:srgbClr val="FFFFFF"/>
              </a:solidFill>
            </a:endParaRPr>
          </a:p>
          <a:p>
            <a:r>
              <a:rPr lang="en-US" sz="1800" dirty="0" smtClean="0">
                <a:solidFill>
                  <a:srgbClr val="FFFFFF"/>
                </a:solidFill>
              </a:rPr>
              <a:t>The original idea was to have an interactive game for the user to be able to direct the frog to the flies.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 smtClean="0">
                <a:solidFill>
                  <a:srgbClr val="FFFFFF"/>
                </a:solidFill>
              </a:rPr>
              <a:t>We also made a priority to have a Start and Reset button for the user to be able to start the game/animation over again.</a:t>
            </a:r>
          </a:p>
        </p:txBody>
      </p:sp>
    </p:spTree>
    <p:extLst>
      <p:ext uri="{BB962C8B-B14F-4D97-AF65-F5344CB8AC3E}">
        <p14:creationId xmlns:p14="http://schemas.microsoft.com/office/powerpoint/2010/main" val="229438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The Problem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4334719" cy="4525963"/>
          </a:xfrm>
        </p:spPr>
        <p:txBody>
          <a:bodyPr/>
          <a:lstStyle/>
          <a:p>
            <a:r>
              <a:rPr lang="en-US" sz="1800" dirty="0" smtClean="0">
                <a:solidFill>
                  <a:srgbClr val="FFFFFF"/>
                </a:solidFill>
              </a:rPr>
              <a:t>Since this project is pure HTML/CSS, the concept of ”interactivity” is limited.</a:t>
            </a:r>
          </a:p>
          <a:p>
            <a:r>
              <a:rPr lang="en-US" sz="1800" dirty="0" smtClean="0">
                <a:solidFill>
                  <a:srgbClr val="FFFFFF"/>
                </a:solidFill>
              </a:rPr>
              <a:t>There is no possibility for Event Listeners which is enabled by JavaScript, only links and animations in CSS.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359740" y="4596418"/>
            <a:ext cx="4334719" cy="19763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solidFill>
                  <a:srgbClr val="FFFFFF"/>
                </a:solidFill>
              </a:rPr>
              <a:t>Because </a:t>
            </a:r>
            <a:r>
              <a:rPr lang="en-US" sz="1800" dirty="0">
                <a:solidFill>
                  <a:srgbClr val="FFFFFF"/>
                </a:solidFill>
              </a:rPr>
              <a:t>of this, we had to limit the interactivity to a Start &amp; Reset button.</a:t>
            </a:r>
          </a:p>
          <a:p>
            <a:r>
              <a:rPr lang="en-US" sz="1800" dirty="0" smtClean="0">
                <a:solidFill>
                  <a:srgbClr val="FFFFFF"/>
                </a:solidFill>
              </a:rPr>
              <a:t>With CSS, we found that animations are created by </a:t>
            </a:r>
            <a:r>
              <a:rPr lang="en-US" sz="1800" b="1" dirty="0" err="1" smtClean="0">
                <a:solidFill>
                  <a:srgbClr val="FFFFFF"/>
                </a:solidFill>
              </a:rPr>
              <a:t>Keyframes</a:t>
            </a:r>
            <a:r>
              <a:rPr lang="en-US" sz="1800" dirty="0" smtClean="0">
                <a:solidFill>
                  <a:srgbClr val="FFFFFF"/>
                </a:solidFill>
              </a:rPr>
              <a:t> which would be very helpful in creating the </a:t>
            </a:r>
            <a:r>
              <a:rPr lang="en-US" sz="1800" i="1" dirty="0" err="1" smtClean="0">
                <a:solidFill>
                  <a:srgbClr val="FFFFFF"/>
                </a:solidFill>
              </a:rPr>
              <a:t>FrogFly</a:t>
            </a:r>
            <a:r>
              <a:rPr lang="en-US" sz="1800" dirty="0" smtClean="0">
                <a:solidFill>
                  <a:srgbClr val="FFFFFF"/>
                </a:solidFill>
              </a:rPr>
              <a:t> animation.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877" y="1600199"/>
            <a:ext cx="2734519" cy="27345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12" y="3744016"/>
            <a:ext cx="3714428" cy="238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0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Files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4334719" cy="45259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index.html</a:t>
            </a:r>
            <a:endParaRPr lang="en-US" dirty="0" smtClean="0">
              <a:solidFill>
                <a:srgbClr val="FFFFFF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game.html</a:t>
            </a:r>
            <a:endParaRPr lang="en-US" dirty="0" smtClean="0">
              <a:solidFill>
                <a:srgbClr val="FFFFFF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stylesheet.css</a:t>
            </a:r>
            <a:endParaRPr lang="en-US" dirty="0" smtClean="0">
              <a:solidFill>
                <a:srgbClr val="FFFFFF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</a:rPr>
              <a:t>I</a:t>
            </a:r>
            <a:r>
              <a:rPr lang="en-US" dirty="0" smtClean="0">
                <a:solidFill>
                  <a:srgbClr val="FFFFFF"/>
                </a:solidFill>
              </a:rPr>
              <a:t>mages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background.png</a:t>
            </a:r>
            <a:endParaRPr lang="en-US" dirty="0" smtClean="0">
              <a:solidFill>
                <a:srgbClr val="FFFFFF"/>
              </a:solidFill>
            </a:endParaRP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frog.png</a:t>
            </a:r>
            <a:endParaRPr lang="en-US" dirty="0" smtClean="0">
              <a:solidFill>
                <a:srgbClr val="FFFFFF"/>
              </a:solidFill>
            </a:endParaRP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tongue.png</a:t>
            </a:r>
            <a:endParaRPr lang="en-US" dirty="0" smtClean="0">
              <a:solidFill>
                <a:srgbClr val="FFFFFF"/>
              </a:solidFill>
            </a:endParaRP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fly.png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359740" y="4596418"/>
            <a:ext cx="4334719" cy="19763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>
              <a:solidFill>
                <a:srgbClr val="FFFF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740" y="1716066"/>
            <a:ext cx="3776234" cy="19287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26433" y="1277366"/>
            <a:ext cx="1842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rgbClr val="FFFFFF"/>
                </a:solidFill>
              </a:rPr>
              <a:t>index.html</a:t>
            </a:r>
            <a:endParaRPr lang="en-US" sz="2800" b="1" dirty="0">
              <a:solidFill>
                <a:srgbClr val="FFFFFF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>
            <a:off x="7515542" y="3768433"/>
            <a:ext cx="474562" cy="626302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4518214" y="3768433"/>
            <a:ext cx="474562" cy="626302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962989" y="3863180"/>
            <a:ext cx="2582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FFFF"/>
                </a:solidFill>
              </a:rPr>
              <a:t>Start button is pressed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740" y="4694116"/>
            <a:ext cx="3776234" cy="1907826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349909" y="4305662"/>
            <a:ext cx="17958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rgbClr val="FFFFFF"/>
                </a:solidFill>
              </a:rPr>
              <a:t>g</a:t>
            </a:r>
            <a:r>
              <a:rPr lang="en-US" sz="2800" b="1" smtClean="0">
                <a:solidFill>
                  <a:srgbClr val="FFFFFF"/>
                </a:solidFill>
              </a:rPr>
              <a:t>ame.html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9489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Images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4334719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>
                <a:solidFill>
                  <a:srgbClr val="FFFFFF"/>
                </a:solidFill>
              </a:rPr>
              <a:t>We needed </a:t>
            </a:r>
            <a:r>
              <a:rPr lang="en-US" sz="1800" b="1" u="sng" dirty="0" smtClean="0">
                <a:solidFill>
                  <a:srgbClr val="FFFFFF"/>
                </a:solidFill>
              </a:rPr>
              <a:t>4 </a:t>
            </a:r>
            <a:r>
              <a:rPr lang="en-US" sz="1800" dirty="0" smtClean="0">
                <a:solidFill>
                  <a:srgbClr val="FFFFFF"/>
                </a:solidFill>
              </a:rPr>
              <a:t>images for this project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 smtClean="0">
                <a:solidFill>
                  <a:srgbClr val="FFFFFF"/>
                </a:solidFill>
              </a:rPr>
              <a:t>Background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 smtClean="0">
                <a:solidFill>
                  <a:srgbClr val="FFFFFF"/>
                </a:solidFill>
              </a:rPr>
              <a:t>Frog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 smtClean="0">
                <a:solidFill>
                  <a:srgbClr val="FFFFFF"/>
                </a:solidFill>
              </a:rPr>
              <a:t>Frog tongue</a:t>
            </a:r>
          </a:p>
          <a:p>
            <a:pPr marL="1314450" lvl="2" indent="-514350">
              <a:buFont typeface="+mj-lt"/>
              <a:buAutoNum type="arabicPeriod"/>
            </a:pPr>
            <a:r>
              <a:rPr lang="en-US" sz="1400" dirty="0" smtClean="0">
                <a:solidFill>
                  <a:srgbClr val="FFFFFF"/>
                </a:solidFill>
              </a:rPr>
              <a:t>The idea of the frog’s tongue is to appear at the exact moment that the frog meets the fly.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 smtClean="0">
                <a:solidFill>
                  <a:srgbClr val="FFFFFF"/>
                </a:solidFill>
              </a:rPr>
              <a:t>Fly (4)</a:t>
            </a:r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 smtClean="0">
              <a:solidFill>
                <a:srgbClr val="FFFF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80" y="1278742"/>
            <a:ext cx="2889492" cy="20627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44280" y="3341518"/>
            <a:ext cx="31714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Title: “</a:t>
            </a:r>
            <a:r>
              <a:rPr lang="en-US" sz="1600" dirty="0" err="1" smtClean="0">
                <a:solidFill>
                  <a:schemeClr val="bg1"/>
                </a:solidFill>
              </a:rPr>
              <a:t>background.png</a:t>
            </a:r>
            <a:r>
              <a:rPr lang="en-US" sz="1600" dirty="0" smtClean="0">
                <a:solidFill>
                  <a:schemeClr val="bg1"/>
                </a:solidFill>
              </a:rPr>
              <a:t>”</a:t>
            </a:r>
          </a:p>
          <a:p>
            <a:r>
              <a:rPr lang="en-US" sz="1200" dirty="0">
                <a:solidFill>
                  <a:schemeClr val="bg1"/>
                </a:solidFill>
              </a:rPr>
              <a:t>Implementation: </a:t>
            </a:r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	</a:t>
            </a:r>
            <a:r>
              <a:rPr lang="en-US" sz="1200" dirty="0" smtClean="0">
                <a:solidFill>
                  <a:schemeClr val="bg1"/>
                </a:solidFill>
              </a:rPr>
              <a:t>&lt;</a:t>
            </a:r>
            <a:r>
              <a:rPr lang="en-US" sz="1200" dirty="0">
                <a:solidFill>
                  <a:schemeClr val="bg1"/>
                </a:solidFill>
              </a:rPr>
              <a:t>body background = "</a:t>
            </a:r>
            <a:r>
              <a:rPr lang="en-US" sz="1200" dirty="0" err="1" smtClean="0">
                <a:solidFill>
                  <a:schemeClr val="bg1"/>
                </a:solidFill>
              </a:rPr>
              <a:t>background.png</a:t>
            </a:r>
            <a:r>
              <a:rPr lang="en-US" sz="1200" dirty="0" smtClean="0">
                <a:solidFill>
                  <a:schemeClr val="bg1"/>
                </a:solidFill>
              </a:rPr>
              <a:t>”</a:t>
            </a:r>
          </a:p>
          <a:p>
            <a:r>
              <a:rPr lang="en-US" sz="1200" dirty="0">
                <a:solidFill>
                  <a:schemeClr val="bg1"/>
                </a:solidFill>
              </a:rPr>
              <a:t>		</a:t>
            </a:r>
            <a:r>
              <a:rPr lang="en-US" sz="1200" dirty="0" smtClean="0">
                <a:solidFill>
                  <a:schemeClr val="bg1"/>
                </a:solidFill>
              </a:rPr>
              <a:t>class=“background”&gt;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35" y="4033688"/>
            <a:ext cx="2227806" cy="216228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7200" y="5538355"/>
            <a:ext cx="34781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Title: “</a:t>
            </a:r>
            <a:r>
              <a:rPr lang="en-US" sz="1600" dirty="0" err="1" smtClean="0">
                <a:solidFill>
                  <a:schemeClr val="bg1"/>
                </a:solidFill>
              </a:rPr>
              <a:t>frog.png</a:t>
            </a:r>
            <a:r>
              <a:rPr lang="en-US" sz="1600" dirty="0" smtClean="0">
                <a:solidFill>
                  <a:schemeClr val="bg1"/>
                </a:solidFill>
              </a:rPr>
              <a:t>”</a:t>
            </a:r>
          </a:p>
          <a:p>
            <a:r>
              <a:rPr lang="en-US" sz="1200" dirty="0">
                <a:solidFill>
                  <a:schemeClr val="bg1"/>
                </a:solidFill>
              </a:rPr>
              <a:t>Implementation: </a:t>
            </a:r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&lt;div class=“frog”&gt;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</a:t>
            </a:r>
            <a:r>
              <a:rPr lang="en-US" sz="1200" dirty="0" err="1" smtClean="0">
                <a:solidFill>
                  <a:schemeClr val="bg1"/>
                </a:solidFill>
              </a:rPr>
              <a:t>img</a:t>
            </a:r>
            <a:r>
              <a:rPr lang="en-US" sz="1200" dirty="0" smtClean="0">
                <a:solidFill>
                  <a:schemeClr val="bg1"/>
                </a:solidFill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</a:rPr>
              <a:t>src</a:t>
            </a:r>
            <a:r>
              <a:rPr lang="en-US" sz="1200" dirty="0" smtClean="0">
                <a:solidFill>
                  <a:schemeClr val="bg1"/>
                </a:solidFill>
              </a:rPr>
              <a:t>= ”</a:t>
            </a:r>
            <a:r>
              <a:rPr lang="en-US" sz="1200" dirty="0" err="1" smtClean="0">
                <a:solidFill>
                  <a:schemeClr val="bg1"/>
                </a:solidFill>
              </a:rPr>
              <a:t>frog.png</a:t>
            </a:r>
            <a:r>
              <a:rPr lang="en-US" sz="1200" dirty="0" smtClean="0">
                <a:solidFill>
                  <a:schemeClr val="bg1"/>
                </a:solidFill>
              </a:rPr>
              <a:t>” class=“frog-image”&gt;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&lt;/div&gt;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4873">
            <a:off x="2557544" y="4023806"/>
            <a:ext cx="2547210" cy="16693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24559" y="4789945"/>
            <a:ext cx="34781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Title: “</a:t>
            </a:r>
            <a:r>
              <a:rPr lang="en-US" sz="1600" dirty="0" err="1" smtClean="0">
                <a:solidFill>
                  <a:schemeClr val="bg1"/>
                </a:solidFill>
              </a:rPr>
              <a:t>tongue.png</a:t>
            </a:r>
            <a:r>
              <a:rPr lang="en-US" sz="1600" dirty="0" smtClean="0">
                <a:solidFill>
                  <a:schemeClr val="bg1"/>
                </a:solidFill>
              </a:rPr>
              <a:t>”</a:t>
            </a:r>
          </a:p>
          <a:p>
            <a:r>
              <a:rPr lang="en-US" sz="1200" dirty="0">
                <a:solidFill>
                  <a:schemeClr val="bg1"/>
                </a:solidFill>
              </a:rPr>
              <a:t>Implementation: </a:t>
            </a:r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&lt;div class="tongue</a:t>
            </a:r>
            <a:r>
              <a:rPr lang="en-US" sz="1200" dirty="0" smtClean="0">
                <a:solidFill>
                  <a:schemeClr val="bg1"/>
                </a:solidFill>
              </a:rPr>
              <a:t>"&gt;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</a:t>
            </a:r>
            <a:r>
              <a:rPr lang="en-US" sz="1200" dirty="0" err="1">
                <a:solidFill>
                  <a:schemeClr val="bg1"/>
                </a:solidFill>
              </a:rPr>
              <a:t>img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src</a:t>
            </a:r>
            <a:r>
              <a:rPr lang="en-US" sz="1200" dirty="0">
                <a:solidFill>
                  <a:schemeClr val="bg1"/>
                </a:solidFill>
              </a:rPr>
              <a:t>="</a:t>
            </a:r>
            <a:r>
              <a:rPr lang="en-US" sz="1200" dirty="0" err="1">
                <a:solidFill>
                  <a:schemeClr val="bg1"/>
                </a:solidFill>
              </a:rPr>
              <a:t>tongue.png</a:t>
            </a:r>
            <a:r>
              <a:rPr lang="en-US" sz="1200" dirty="0" smtClean="0">
                <a:solidFill>
                  <a:schemeClr val="bg1"/>
                </a:solidFill>
              </a:rPr>
              <a:t>" </a:t>
            </a:r>
            <a:r>
              <a:rPr lang="en-US" sz="1200" dirty="0">
                <a:solidFill>
                  <a:schemeClr val="bg1"/>
                </a:solidFill>
              </a:rPr>
              <a:t>class="tongue-image</a:t>
            </a:r>
            <a:r>
              <a:rPr lang="en-US" sz="1200" dirty="0" smtClean="0">
                <a:solidFill>
                  <a:schemeClr val="bg1"/>
                </a:solidFill>
              </a:rPr>
              <a:t>"&gt;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&lt;/</a:t>
            </a:r>
            <a:r>
              <a:rPr lang="en-US" sz="1200" dirty="0">
                <a:solidFill>
                  <a:schemeClr val="bg1"/>
                </a:solidFill>
              </a:rPr>
              <a:t>div&gt;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799" y="4360630"/>
            <a:ext cx="1333500" cy="10541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8585" y="5296993"/>
            <a:ext cx="34781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Title: “</a:t>
            </a:r>
            <a:r>
              <a:rPr lang="en-US" sz="1600" dirty="0" err="1" smtClean="0">
                <a:solidFill>
                  <a:schemeClr val="bg1"/>
                </a:solidFill>
              </a:rPr>
              <a:t>fly.png</a:t>
            </a:r>
            <a:r>
              <a:rPr lang="en-US" sz="1600" dirty="0" smtClean="0">
                <a:solidFill>
                  <a:schemeClr val="bg1"/>
                </a:solidFill>
              </a:rPr>
              <a:t>”</a:t>
            </a:r>
          </a:p>
          <a:p>
            <a:r>
              <a:rPr lang="en-US" sz="1200" dirty="0">
                <a:solidFill>
                  <a:schemeClr val="bg1"/>
                </a:solidFill>
              </a:rPr>
              <a:t>Implementation: </a:t>
            </a:r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&lt;div class="fly </a:t>
            </a:r>
            <a:r>
              <a:rPr lang="en-US" sz="1200" dirty="0" smtClean="0">
                <a:solidFill>
                  <a:schemeClr val="bg1"/>
                </a:solidFill>
              </a:rPr>
              <a:t>fly1 fly2 fly3 fly4"&gt;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</a:t>
            </a:r>
            <a:r>
              <a:rPr lang="en-US" sz="1200" dirty="0" err="1">
                <a:solidFill>
                  <a:schemeClr val="bg1"/>
                </a:solidFill>
              </a:rPr>
              <a:t>img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src</a:t>
            </a:r>
            <a:r>
              <a:rPr lang="en-US" sz="1200" dirty="0">
                <a:solidFill>
                  <a:schemeClr val="bg1"/>
                </a:solidFill>
              </a:rPr>
              <a:t>="</a:t>
            </a:r>
            <a:r>
              <a:rPr lang="en-US" sz="1200" dirty="0" err="1">
                <a:solidFill>
                  <a:schemeClr val="bg1"/>
                </a:solidFill>
              </a:rPr>
              <a:t>fly.png</a:t>
            </a:r>
            <a:r>
              <a:rPr lang="en-US" sz="1200" dirty="0">
                <a:solidFill>
                  <a:schemeClr val="bg1"/>
                </a:solidFill>
              </a:rPr>
              <a:t>" </a:t>
            </a:r>
            <a:r>
              <a:rPr lang="en-US" sz="1200" dirty="0" smtClean="0">
                <a:solidFill>
                  <a:schemeClr val="bg1"/>
                </a:solidFill>
              </a:rPr>
              <a:t>class</a:t>
            </a:r>
            <a:r>
              <a:rPr lang="en-US" sz="1200" dirty="0">
                <a:solidFill>
                  <a:schemeClr val="bg1"/>
                </a:solidFill>
              </a:rPr>
              <a:t>="fly-image-1</a:t>
            </a:r>
            <a:r>
              <a:rPr lang="en-US" sz="1200" dirty="0" smtClean="0">
                <a:solidFill>
                  <a:schemeClr val="bg1"/>
                </a:solidFill>
              </a:rPr>
              <a:t>"&gt;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&lt;/</a:t>
            </a:r>
            <a:r>
              <a:rPr lang="en-US" sz="1200" dirty="0">
                <a:solidFill>
                  <a:schemeClr val="bg1"/>
                </a:solidFill>
              </a:rPr>
              <a:t>div&gt;</a:t>
            </a:r>
          </a:p>
        </p:txBody>
      </p:sp>
    </p:spTree>
    <p:extLst>
      <p:ext uri="{BB962C8B-B14F-4D97-AF65-F5344CB8AC3E}">
        <p14:creationId xmlns:p14="http://schemas.microsoft.com/office/powerpoint/2010/main" val="157389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Buttons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3976"/>
            <a:ext cx="4473615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Start Button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HTML  </a:t>
            </a:r>
          </a:p>
          <a:p>
            <a:pPr lvl="2"/>
            <a:r>
              <a:rPr lang="en-US" sz="1800" dirty="0" err="1" smtClean="0">
                <a:solidFill>
                  <a:schemeClr val="bg1"/>
                </a:solidFill>
              </a:rPr>
              <a:t>index.html</a:t>
            </a:r>
            <a:endParaRPr lang="en-US" sz="1800" dirty="0" smtClean="0">
              <a:solidFill>
                <a:schemeClr val="bg1"/>
              </a:solidFill>
            </a:endParaRPr>
          </a:p>
          <a:p>
            <a:pPr lvl="2"/>
            <a:endParaRPr lang="en-US" sz="1800" dirty="0">
              <a:solidFill>
                <a:schemeClr val="bg1"/>
              </a:solidFill>
            </a:endParaRPr>
          </a:p>
          <a:p>
            <a:pPr lvl="1"/>
            <a:endParaRPr lang="en-US" sz="1800" dirty="0">
              <a:solidFill>
                <a:schemeClr val="bg1"/>
              </a:solidFill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CSS</a:t>
            </a:r>
          </a:p>
          <a:p>
            <a:pPr lvl="1"/>
            <a:endParaRPr lang="en-US" sz="2000" dirty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sz="2000" dirty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r>
              <a:rPr lang="en-US" sz="2000" dirty="0" err="1" smtClean="0">
                <a:solidFill>
                  <a:schemeClr val="bg1"/>
                </a:solidFill>
              </a:rPr>
              <a:t>start-button:hover</a:t>
            </a:r>
            <a:r>
              <a:rPr lang="en-US" sz="2000" dirty="0" smtClean="0">
                <a:solidFill>
                  <a:schemeClr val="bg1"/>
                </a:solidFill>
              </a:rPr>
              <a:t>, </a:t>
            </a:r>
          </a:p>
          <a:p>
            <a:pPr lvl="1"/>
            <a:r>
              <a:rPr lang="en-US" sz="2000" dirty="0" err="1" smtClean="0">
                <a:solidFill>
                  <a:schemeClr val="bg1"/>
                </a:solidFill>
              </a:rPr>
              <a:t>reset-button:hover</a:t>
            </a:r>
            <a:endParaRPr lang="en-US" sz="2000" dirty="0" smtClean="0">
              <a:solidFill>
                <a:schemeClr val="bg1"/>
              </a:solidFill>
            </a:endParaRPr>
          </a:p>
          <a:p>
            <a:pPr lvl="2"/>
            <a:r>
              <a:rPr lang="en-US" sz="1400" dirty="0" smtClean="0">
                <a:solidFill>
                  <a:schemeClr val="bg1"/>
                </a:solidFill>
              </a:rPr>
              <a:t>This selector allows different formatting when the cursor hovers over the button</a:t>
            </a:r>
            <a:endParaRPr lang="en-US" sz="16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2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97" y="2009360"/>
            <a:ext cx="2404639" cy="4727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702482"/>
            <a:ext cx="4861368" cy="670326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236336" y="1176519"/>
            <a:ext cx="447361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bg1"/>
                </a:solidFill>
              </a:rPr>
              <a:t>Reset Button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HTML  </a:t>
            </a:r>
          </a:p>
          <a:p>
            <a:pPr lvl="2"/>
            <a:r>
              <a:rPr lang="en-US" sz="1800" dirty="0" err="1">
                <a:solidFill>
                  <a:schemeClr val="bg1"/>
                </a:solidFill>
              </a:rPr>
              <a:t>g</a:t>
            </a:r>
            <a:r>
              <a:rPr lang="en-US" sz="1800" dirty="0" err="1" smtClean="0">
                <a:solidFill>
                  <a:schemeClr val="bg1"/>
                </a:solidFill>
              </a:rPr>
              <a:t>ame.html</a:t>
            </a:r>
            <a:endParaRPr lang="en-US" sz="1800" dirty="0" smtClean="0">
              <a:solidFill>
                <a:schemeClr val="bg1"/>
              </a:solidFill>
            </a:endParaRPr>
          </a:p>
          <a:p>
            <a:pPr lvl="2"/>
            <a:endParaRPr lang="en-US" sz="1800" dirty="0" smtClean="0">
              <a:solidFill>
                <a:schemeClr val="bg1"/>
              </a:solidFill>
            </a:endParaRPr>
          </a:p>
          <a:p>
            <a:pPr lvl="2"/>
            <a:endParaRPr lang="en-US" sz="1800" dirty="0" smtClean="0">
              <a:solidFill>
                <a:schemeClr val="bg1"/>
              </a:solidFill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CSS</a:t>
            </a: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a, </a:t>
            </a:r>
            <a:r>
              <a:rPr lang="en-US" sz="2000" dirty="0" err="1" smtClean="0">
                <a:solidFill>
                  <a:schemeClr val="bg1"/>
                </a:solidFill>
              </a:rPr>
              <a:t>a:visited</a:t>
            </a:r>
            <a:endParaRPr lang="en-US" sz="2000" dirty="0" smtClean="0">
              <a:solidFill>
                <a:schemeClr val="bg1"/>
              </a:solidFill>
            </a:endParaRPr>
          </a:p>
          <a:p>
            <a:pPr lvl="2"/>
            <a:r>
              <a:rPr lang="en-US" sz="1400" dirty="0" smtClean="0">
                <a:solidFill>
                  <a:schemeClr val="bg1"/>
                </a:solidFill>
              </a:rPr>
              <a:t>This selector allows different formatting of a link, and a link that’s been visited already.</a:t>
            </a:r>
            <a:endParaRPr lang="en-US" sz="16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2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815" y="2362607"/>
            <a:ext cx="2472320" cy="4644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420" y="3028868"/>
            <a:ext cx="2657358" cy="17955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97" y="2913121"/>
            <a:ext cx="2531960" cy="150156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522" y="5727699"/>
            <a:ext cx="2530354" cy="77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662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The </a:t>
            </a:r>
            <a:r>
              <a:rPr lang="en-US" dirty="0" smtClean="0">
                <a:solidFill>
                  <a:srgbClr val="FFFFFF"/>
                </a:solidFill>
              </a:rPr>
              <a:t>Object Formatting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7078" y="1417638"/>
            <a:ext cx="262880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The frog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Uses the </a:t>
            </a:r>
            <a:r>
              <a:rPr lang="en-US" sz="1400" dirty="0" err="1" smtClean="0">
                <a:solidFill>
                  <a:schemeClr val="bg1"/>
                </a:solidFill>
              </a:rPr>
              <a:t>keyframe</a:t>
            </a:r>
            <a:r>
              <a:rPr lang="en-US" sz="1400" dirty="0" smtClean="0">
                <a:solidFill>
                  <a:schemeClr val="bg1"/>
                </a:solidFill>
              </a:rPr>
              <a:t> “</a:t>
            </a:r>
            <a:r>
              <a:rPr lang="en-US" sz="1400" dirty="0" err="1" smtClean="0">
                <a:solidFill>
                  <a:schemeClr val="bg1"/>
                </a:solidFill>
              </a:rPr>
              <a:t>moveFrog</a:t>
            </a:r>
            <a:r>
              <a:rPr lang="en-US" sz="1400" dirty="0" smtClean="0">
                <a:solidFill>
                  <a:schemeClr val="bg1"/>
                </a:solidFill>
              </a:rPr>
              <a:t>”</a:t>
            </a:r>
          </a:p>
          <a:p>
            <a:pPr marL="457200" lvl="0" indent="-457200">
              <a:buFont typeface="Arial" charset="0"/>
              <a:buChar char="•"/>
            </a:pPr>
            <a:r>
              <a:rPr lang="en-US" sz="1400" dirty="0" smtClean="0">
                <a:solidFill>
                  <a:prstClr val="white"/>
                </a:solidFill>
              </a:rPr>
              <a:t>Animation is delayed by 4 seconds</a:t>
            </a:r>
          </a:p>
          <a:p>
            <a:pPr marL="457200" lvl="0" indent="-457200">
              <a:buFont typeface="Arial" charset="0"/>
              <a:buChar char="•"/>
            </a:pPr>
            <a:r>
              <a:rPr lang="en-US" sz="1400" dirty="0" smtClean="0">
                <a:solidFill>
                  <a:prstClr val="white"/>
                </a:solidFill>
              </a:rPr>
              <a:t>Entire animation lasts 60 seconds.</a:t>
            </a:r>
          </a:p>
          <a:p>
            <a:pPr marL="457200" lvl="0" indent="-457200">
              <a:buFont typeface="Arial" charset="0"/>
              <a:buChar char="•"/>
            </a:pPr>
            <a:r>
              <a:rPr lang="en-US" sz="1400" dirty="0" smtClean="0">
                <a:solidFill>
                  <a:prstClr val="white"/>
                </a:solidFill>
              </a:rPr>
              <a:t>1 iteration</a:t>
            </a:r>
            <a:endParaRPr lang="en-US" sz="1400" dirty="0">
              <a:solidFill>
                <a:prstClr val="white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The tongue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Follows the same formatting as the frog to follow along with it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Uses the </a:t>
            </a:r>
            <a:r>
              <a:rPr lang="en-US" sz="1400" dirty="0" err="1" smtClean="0">
                <a:solidFill>
                  <a:schemeClr val="bg1"/>
                </a:solidFill>
              </a:rPr>
              <a:t>keyframe</a:t>
            </a:r>
            <a:r>
              <a:rPr lang="en-US" sz="1400" dirty="0" smtClean="0">
                <a:solidFill>
                  <a:schemeClr val="bg1"/>
                </a:solidFill>
              </a:rPr>
              <a:t> “lick”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Starts at 0 opacity</a:t>
            </a:r>
            <a:endParaRPr lang="en-US" sz="1400" dirty="0" smtClean="0">
              <a:solidFill>
                <a:prstClr val="white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The flies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Uses the </a:t>
            </a:r>
            <a:r>
              <a:rPr lang="en-US" sz="1400" dirty="0" err="1" smtClean="0">
                <a:solidFill>
                  <a:schemeClr val="bg1"/>
                </a:solidFill>
              </a:rPr>
              <a:t>keyframe</a:t>
            </a:r>
            <a:r>
              <a:rPr lang="en-US" sz="1400" dirty="0" smtClean="0">
                <a:solidFill>
                  <a:schemeClr val="bg1"/>
                </a:solidFill>
              </a:rPr>
              <a:t> “</a:t>
            </a:r>
            <a:r>
              <a:rPr lang="en-US" sz="1400" dirty="0" err="1" smtClean="0">
                <a:solidFill>
                  <a:schemeClr val="bg1"/>
                </a:solidFill>
              </a:rPr>
              <a:t>moveFly</a:t>
            </a:r>
            <a:r>
              <a:rPr lang="en-US" sz="1400" dirty="0" smtClean="0">
                <a:solidFill>
                  <a:schemeClr val="bg1"/>
                </a:solidFill>
              </a:rPr>
              <a:t>”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There are </a:t>
            </a:r>
            <a:r>
              <a:rPr lang="en-US" sz="1400" b="1" dirty="0" smtClean="0">
                <a:solidFill>
                  <a:schemeClr val="bg1"/>
                </a:solidFill>
              </a:rPr>
              <a:t>4</a:t>
            </a:r>
            <a:r>
              <a:rPr lang="en-US" sz="1400" dirty="0" smtClean="0">
                <a:solidFill>
                  <a:schemeClr val="bg1"/>
                </a:solidFill>
              </a:rPr>
              <a:t> fly objects, so the animation settings vary by fly (speed, delay, iteration count)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86" y="1417638"/>
            <a:ext cx="5270914" cy="15878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205" y="3104914"/>
            <a:ext cx="4401595" cy="17098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3778" y="4914218"/>
            <a:ext cx="5093022" cy="172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432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FFFF"/>
                </a:solidFill>
              </a:rPr>
              <a:t>Keyframes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7078" y="1417638"/>
            <a:ext cx="3777206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solidFill>
                  <a:schemeClr val="bg1"/>
                </a:solidFill>
              </a:rPr>
              <a:t>moveFly</a:t>
            </a: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 percentages on the left-hand side represent the time throughout each </a:t>
            </a:r>
            <a:r>
              <a:rPr lang="en-US" sz="2000" dirty="0" smtClean="0">
                <a:solidFill>
                  <a:schemeClr val="bg1"/>
                </a:solidFill>
              </a:rPr>
              <a:t>interval of </a:t>
            </a:r>
            <a:r>
              <a:rPr lang="en-US" sz="2000" dirty="0">
                <a:solidFill>
                  <a:schemeClr val="bg1"/>
                </a:solidFill>
              </a:rPr>
              <a:t>the </a:t>
            </a:r>
            <a:r>
              <a:rPr lang="en-US" sz="2000" dirty="0" smtClean="0">
                <a:solidFill>
                  <a:schemeClr val="bg1"/>
                </a:solidFill>
              </a:rPr>
              <a:t>animation.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"right</a:t>
            </a:r>
            <a:r>
              <a:rPr lang="en-US" sz="2000" dirty="0">
                <a:solidFill>
                  <a:schemeClr val="bg1"/>
                </a:solidFill>
              </a:rPr>
              <a:t>: 0-100%" shows the position of the flies </a:t>
            </a:r>
            <a:r>
              <a:rPr lang="en-US" sz="2000" dirty="0" err="1" smtClean="0">
                <a:solidFill>
                  <a:schemeClr val="bg1"/>
                </a:solidFill>
              </a:rPr>
              <a:t>acrross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the screen from right to </a:t>
            </a:r>
            <a:r>
              <a:rPr lang="en-US" sz="2000" dirty="0" smtClean="0">
                <a:solidFill>
                  <a:schemeClr val="bg1"/>
                </a:solidFill>
              </a:rPr>
              <a:t>left.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The </a:t>
            </a:r>
            <a:r>
              <a:rPr lang="en-US" sz="2000" dirty="0">
                <a:solidFill>
                  <a:schemeClr val="bg1"/>
                </a:solidFill>
              </a:rPr>
              <a:t>opacity is adjusted to 100 until 70% of the animation, where the fly </a:t>
            </a:r>
            <a:r>
              <a:rPr lang="en-US" sz="2000" dirty="0" smtClean="0">
                <a:solidFill>
                  <a:schemeClr val="bg1"/>
                </a:solidFill>
              </a:rPr>
              <a:t>disappears, which </a:t>
            </a:r>
            <a:r>
              <a:rPr lang="en-US" sz="2000" dirty="0">
                <a:solidFill>
                  <a:schemeClr val="bg1"/>
                </a:solidFill>
              </a:rPr>
              <a:t>is "opacity: 0"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127" y="2042670"/>
            <a:ext cx="4338831" cy="307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FFFF"/>
                </a:solidFill>
              </a:rPr>
              <a:t>Keyframes</a:t>
            </a:r>
            <a:r>
              <a:rPr lang="en-US" dirty="0" smtClean="0">
                <a:solidFill>
                  <a:srgbClr val="FFFFFF"/>
                </a:solidFill>
              </a:rPr>
              <a:t> (cont’d)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6056" y="1171197"/>
            <a:ext cx="454113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solidFill>
                  <a:schemeClr val="bg1"/>
                </a:solidFill>
              </a:rPr>
              <a:t>moveFrog</a:t>
            </a: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following is a </a:t>
            </a:r>
            <a:r>
              <a:rPr lang="en-US" dirty="0" err="1">
                <a:solidFill>
                  <a:schemeClr val="bg1"/>
                </a:solidFill>
              </a:rPr>
              <a:t>keyframe</a:t>
            </a:r>
            <a:r>
              <a:rPr lang="en-US" dirty="0">
                <a:solidFill>
                  <a:schemeClr val="bg1"/>
                </a:solidFill>
              </a:rPr>
              <a:t> called "</a:t>
            </a:r>
            <a:r>
              <a:rPr lang="en-US" dirty="0" err="1">
                <a:solidFill>
                  <a:schemeClr val="bg1"/>
                </a:solidFill>
              </a:rPr>
              <a:t>moveFrog</a:t>
            </a:r>
            <a:r>
              <a:rPr lang="en-US" dirty="0">
                <a:solidFill>
                  <a:schemeClr val="bg1"/>
                </a:solidFill>
              </a:rPr>
              <a:t>" which directs the animation for the </a:t>
            </a:r>
            <a:r>
              <a:rPr lang="en-US" dirty="0" smtClean="0">
                <a:solidFill>
                  <a:schemeClr val="bg1"/>
                </a:solidFill>
              </a:rPr>
              <a:t>"</a:t>
            </a:r>
            <a:r>
              <a:rPr lang="en-US" dirty="0">
                <a:solidFill>
                  <a:schemeClr val="bg1"/>
                </a:solidFill>
              </a:rPr>
              <a:t>frog" image to move to the </a:t>
            </a:r>
            <a:r>
              <a:rPr lang="en-US" dirty="0" smtClean="0">
                <a:solidFill>
                  <a:schemeClr val="bg1"/>
                </a:solidFill>
              </a:rPr>
              <a:t>fly.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This </a:t>
            </a:r>
            <a:r>
              <a:rPr lang="en-US" dirty="0">
                <a:solidFill>
                  <a:schemeClr val="bg1"/>
                </a:solidFill>
              </a:rPr>
              <a:t>effect will create the </a:t>
            </a:r>
            <a:r>
              <a:rPr lang="en-US" dirty="0" smtClean="0">
                <a:solidFill>
                  <a:schemeClr val="bg1"/>
                </a:solidFill>
              </a:rPr>
              <a:t>effect that </a:t>
            </a:r>
            <a:r>
              <a:rPr lang="en-US" dirty="0">
                <a:solidFill>
                  <a:schemeClr val="bg1"/>
                </a:solidFill>
              </a:rPr>
              <a:t>the frog is catching the fly. </a:t>
            </a:r>
            <a:endParaRPr lang="en-US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dirty="0">
                <a:solidFill>
                  <a:schemeClr val="bg1"/>
                </a:solidFill>
              </a:rPr>
              <a:t>percentages throughout the animation interval are set based on what timeframe </a:t>
            </a:r>
            <a:r>
              <a:rPr lang="en-US" dirty="0" smtClean="0">
                <a:solidFill>
                  <a:schemeClr val="bg1"/>
                </a:solidFill>
              </a:rPr>
              <a:t>throughout </a:t>
            </a:r>
            <a:r>
              <a:rPr lang="en-US" dirty="0">
                <a:solidFill>
                  <a:schemeClr val="bg1"/>
                </a:solidFill>
              </a:rPr>
              <a:t>the 60 second animation the fly reaches the frogs vicinity (70% of the </a:t>
            </a:r>
            <a:r>
              <a:rPr lang="en-US" dirty="0" smtClean="0">
                <a:solidFill>
                  <a:schemeClr val="bg1"/>
                </a:solidFill>
              </a:rPr>
              <a:t>screen </a:t>
            </a:r>
            <a:r>
              <a:rPr lang="en-US" dirty="0">
                <a:solidFill>
                  <a:schemeClr val="bg1"/>
                </a:solidFill>
              </a:rPr>
              <a:t>from the right margin</a:t>
            </a:r>
            <a:r>
              <a:rPr lang="en-US" dirty="0" smtClean="0">
                <a:solidFill>
                  <a:schemeClr val="bg1"/>
                </a:solidFill>
              </a:rPr>
              <a:t>).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dirty="0">
                <a:solidFill>
                  <a:schemeClr val="bg1"/>
                </a:solidFill>
              </a:rPr>
              <a:t>positioning (Ex. bottom: 460px) is adjusted every time a new fly crosses the </a:t>
            </a:r>
            <a:r>
              <a:rPr lang="en-US" dirty="0" smtClean="0">
                <a:solidFill>
                  <a:schemeClr val="bg1"/>
                </a:solidFill>
              </a:rPr>
              <a:t>frog's </a:t>
            </a:r>
            <a:r>
              <a:rPr lang="en-US" dirty="0">
                <a:solidFill>
                  <a:schemeClr val="bg1"/>
                </a:solidFill>
              </a:rPr>
              <a:t>threshold. </a:t>
            </a:r>
            <a:endParaRPr lang="en-US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dirty="0">
                <a:solidFill>
                  <a:schemeClr val="bg1"/>
                </a:solidFill>
              </a:rPr>
              <a:t>positions are exactly the same as the fly's (set from the </a:t>
            </a:r>
            <a:r>
              <a:rPr lang="en-US" dirty="0" smtClean="0">
                <a:solidFill>
                  <a:schemeClr val="bg1"/>
                </a:solidFill>
              </a:rPr>
              <a:t>bottom </a:t>
            </a:r>
            <a:r>
              <a:rPr lang="en-US" dirty="0">
                <a:solidFill>
                  <a:schemeClr val="bg1"/>
                </a:solidFill>
              </a:rPr>
              <a:t>margin) so that the frog meets the fly at the exact position.</a:t>
            </a:r>
            <a:endParaRPr lang="en-US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045" y="1417638"/>
            <a:ext cx="3022922" cy="524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87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739</Words>
  <Application>Microsoft Macintosh PowerPoint</Application>
  <PresentationFormat>On-screen Show (4:3)</PresentationFormat>
  <Paragraphs>123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Mangal</vt:lpstr>
      <vt:lpstr>Arial</vt:lpstr>
      <vt:lpstr>Office Theme</vt:lpstr>
      <vt:lpstr>FROG FLY </vt:lpstr>
      <vt:lpstr>The Concept</vt:lpstr>
      <vt:lpstr>The Problem</vt:lpstr>
      <vt:lpstr>Files</vt:lpstr>
      <vt:lpstr>Images</vt:lpstr>
      <vt:lpstr>Buttons</vt:lpstr>
      <vt:lpstr>The Object Formatting</vt:lpstr>
      <vt:lpstr>Keyframes</vt:lpstr>
      <vt:lpstr>Keyframes (cont’d)</vt:lpstr>
      <vt:lpstr>Keyframes (cont’d)</vt:lpstr>
      <vt:lpstr>Resources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FROG FLY </dc:title>
  <dc:creator>Kahron Jacques</dc:creator>
  <cp:lastModifiedBy>Justin Tyler Little</cp:lastModifiedBy>
  <cp:revision>16</cp:revision>
  <dcterms:created xsi:type="dcterms:W3CDTF">2018-01-29T13:13:29Z</dcterms:created>
  <dcterms:modified xsi:type="dcterms:W3CDTF">2018-01-29T17:45:33Z</dcterms:modified>
</cp:coreProperties>
</file>

<file path=docProps/thumbnail.jpeg>
</file>